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 id="261" r:id="rId7"/>
    <p:sldId id="262" r:id="rId8"/>
    <p:sldId id="263" r:id="rId9"/>
    <p:sldId id="274" r:id="rId10"/>
    <p:sldId id="266" r:id="rId11"/>
    <p:sldId id="264" r:id="rId12"/>
    <p:sldId id="265" r:id="rId13"/>
    <p:sldId id="267" r:id="rId14"/>
    <p:sldId id="268" r:id="rId15"/>
    <p:sldId id="276" r:id="rId16"/>
    <p:sldId id="269" r:id="rId17"/>
    <p:sldId id="270" r:id="rId18"/>
    <p:sldId id="271" r:id="rId19"/>
    <p:sldId id="272" r:id="rId20"/>
    <p:sldId id="273" r:id="rId21"/>
    <p:sldId id="275" r:id="rId22"/>
    <p:sldId id="277" r:id="rId23"/>
    <p:sldId id="279" r:id="rId24"/>
    <p:sldId id="2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3" autoAdjust="0"/>
    <p:restoredTop sz="94195" autoAdjust="0"/>
  </p:normalViewPr>
  <p:slideViewPr>
    <p:cSldViewPr snapToGrid="0">
      <p:cViewPr varScale="1">
        <p:scale>
          <a:sx n="86" d="100"/>
          <a:sy n="86" d="100"/>
        </p:scale>
        <p:origin x="-64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BE43FFDB-A398-4101-8975-61171FFBBA87}" type="datetimeFigureOut">
              <a:rPr lang="en-NZ" smtClean="0"/>
              <a:t>6/05/2025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C009CFD-A35F-4DAA-8CB9-64FF287B7970}" type="slidenum">
              <a:rPr lang="en-NZ" smtClean="0"/>
              <a:t>‹#›</a:t>
            </a:fld>
            <a:endParaRPr lang="en-NZ"/>
          </a:p>
        </p:txBody>
      </p:sp>
    </p:spTree>
    <p:extLst>
      <p:ext uri="{BB962C8B-B14F-4D97-AF65-F5344CB8AC3E}">
        <p14:creationId xmlns:p14="http://schemas.microsoft.com/office/powerpoint/2010/main" val="244144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BE43FFDB-A398-4101-8975-61171FFBBA87}" type="datetimeFigureOut">
              <a:rPr lang="en-NZ" smtClean="0"/>
              <a:t>6/05/2025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C009CFD-A35F-4DAA-8CB9-64FF287B7970}" type="slidenum">
              <a:rPr lang="en-NZ" smtClean="0"/>
              <a:t>‹#›</a:t>
            </a:fld>
            <a:endParaRPr lang="en-NZ"/>
          </a:p>
        </p:txBody>
      </p:sp>
    </p:spTree>
    <p:extLst>
      <p:ext uri="{BB962C8B-B14F-4D97-AF65-F5344CB8AC3E}">
        <p14:creationId xmlns:p14="http://schemas.microsoft.com/office/powerpoint/2010/main" val="3029789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BE43FFDB-A398-4101-8975-61171FFBBA87}" type="datetimeFigureOut">
              <a:rPr lang="en-NZ" smtClean="0"/>
              <a:t>6/05/2025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C009CFD-A35F-4DAA-8CB9-64FF287B7970}" type="slidenum">
              <a:rPr lang="en-NZ" smtClean="0"/>
              <a:t>‹#›</a:t>
            </a:fld>
            <a:endParaRPr lang="en-NZ"/>
          </a:p>
        </p:txBody>
      </p:sp>
    </p:spTree>
    <p:extLst>
      <p:ext uri="{BB962C8B-B14F-4D97-AF65-F5344CB8AC3E}">
        <p14:creationId xmlns:p14="http://schemas.microsoft.com/office/powerpoint/2010/main" val="3457214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BE43FFDB-A398-4101-8975-61171FFBBA87}" type="datetimeFigureOut">
              <a:rPr lang="en-NZ" smtClean="0"/>
              <a:t>6/05/2025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C009CFD-A35F-4DAA-8CB9-64FF287B7970}" type="slidenum">
              <a:rPr lang="en-NZ" smtClean="0"/>
              <a:t>‹#›</a:t>
            </a:fld>
            <a:endParaRPr lang="en-NZ"/>
          </a:p>
        </p:txBody>
      </p:sp>
    </p:spTree>
    <p:extLst>
      <p:ext uri="{BB962C8B-B14F-4D97-AF65-F5344CB8AC3E}">
        <p14:creationId xmlns:p14="http://schemas.microsoft.com/office/powerpoint/2010/main" val="3659040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43FFDB-A398-4101-8975-61171FFBBA87}" type="datetimeFigureOut">
              <a:rPr lang="en-NZ" smtClean="0"/>
              <a:t>6/05/2025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C009CFD-A35F-4DAA-8CB9-64FF287B7970}" type="slidenum">
              <a:rPr lang="en-NZ" smtClean="0"/>
              <a:t>‹#›</a:t>
            </a:fld>
            <a:endParaRPr lang="en-NZ"/>
          </a:p>
        </p:txBody>
      </p:sp>
    </p:spTree>
    <p:extLst>
      <p:ext uri="{BB962C8B-B14F-4D97-AF65-F5344CB8AC3E}">
        <p14:creationId xmlns:p14="http://schemas.microsoft.com/office/powerpoint/2010/main" val="3891390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BE43FFDB-A398-4101-8975-61171FFBBA87}" type="datetimeFigureOut">
              <a:rPr lang="en-NZ" smtClean="0"/>
              <a:t>6/05/2025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C009CFD-A35F-4DAA-8CB9-64FF287B7970}" type="slidenum">
              <a:rPr lang="en-NZ" smtClean="0"/>
              <a:t>‹#›</a:t>
            </a:fld>
            <a:endParaRPr lang="en-NZ"/>
          </a:p>
        </p:txBody>
      </p:sp>
    </p:spTree>
    <p:extLst>
      <p:ext uri="{BB962C8B-B14F-4D97-AF65-F5344CB8AC3E}">
        <p14:creationId xmlns:p14="http://schemas.microsoft.com/office/powerpoint/2010/main" val="3546624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BE43FFDB-A398-4101-8975-61171FFBBA87}" type="datetimeFigureOut">
              <a:rPr lang="en-NZ" smtClean="0"/>
              <a:t>6/05/2025</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3C009CFD-A35F-4DAA-8CB9-64FF287B7970}" type="slidenum">
              <a:rPr lang="en-NZ" smtClean="0"/>
              <a:t>‹#›</a:t>
            </a:fld>
            <a:endParaRPr lang="en-NZ"/>
          </a:p>
        </p:txBody>
      </p:sp>
    </p:spTree>
    <p:extLst>
      <p:ext uri="{BB962C8B-B14F-4D97-AF65-F5344CB8AC3E}">
        <p14:creationId xmlns:p14="http://schemas.microsoft.com/office/powerpoint/2010/main" val="4140218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BE43FFDB-A398-4101-8975-61171FFBBA87}" type="datetimeFigureOut">
              <a:rPr lang="en-NZ" smtClean="0"/>
              <a:t>6/05/2025</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3C009CFD-A35F-4DAA-8CB9-64FF287B7970}" type="slidenum">
              <a:rPr lang="en-NZ" smtClean="0"/>
              <a:t>‹#›</a:t>
            </a:fld>
            <a:endParaRPr lang="en-NZ"/>
          </a:p>
        </p:txBody>
      </p:sp>
    </p:spTree>
    <p:extLst>
      <p:ext uri="{BB962C8B-B14F-4D97-AF65-F5344CB8AC3E}">
        <p14:creationId xmlns:p14="http://schemas.microsoft.com/office/powerpoint/2010/main" val="2519433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43FFDB-A398-4101-8975-61171FFBBA87}" type="datetimeFigureOut">
              <a:rPr lang="en-NZ" smtClean="0"/>
              <a:t>6/05/2025</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3C009CFD-A35F-4DAA-8CB9-64FF287B7970}" type="slidenum">
              <a:rPr lang="en-NZ" smtClean="0"/>
              <a:t>‹#›</a:t>
            </a:fld>
            <a:endParaRPr lang="en-NZ"/>
          </a:p>
        </p:txBody>
      </p:sp>
    </p:spTree>
    <p:extLst>
      <p:ext uri="{BB962C8B-B14F-4D97-AF65-F5344CB8AC3E}">
        <p14:creationId xmlns:p14="http://schemas.microsoft.com/office/powerpoint/2010/main" val="665212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43FFDB-A398-4101-8975-61171FFBBA87}" type="datetimeFigureOut">
              <a:rPr lang="en-NZ" smtClean="0"/>
              <a:t>6/05/2025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C009CFD-A35F-4DAA-8CB9-64FF287B7970}" type="slidenum">
              <a:rPr lang="en-NZ" smtClean="0"/>
              <a:t>‹#›</a:t>
            </a:fld>
            <a:endParaRPr lang="en-NZ"/>
          </a:p>
        </p:txBody>
      </p:sp>
    </p:spTree>
    <p:extLst>
      <p:ext uri="{BB962C8B-B14F-4D97-AF65-F5344CB8AC3E}">
        <p14:creationId xmlns:p14="http://schemas.microsoft.com/office/powerpoint/2010/main" val="36899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43FFDB-A398-4101-8975-61171FFBBA87}" type="datetimeFigureOut">
              <a:rPr lang="en-NZ" smtClean="0"/>
              <a:t>6/05/2025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C009CFD-A35F-4DAA-8CB9-64FF287B7970}" type="slidenum">
              <a:rPr lang="en-NZ" smtClean="0"/>
              <a:t>‹#›</a:t>
            </a:fld>
            <a:endParaRPr lang="en-NZ"/>
          </a:p>
        </p:txBody>
      </p:sp>
    </p:spTree>
    <p:extLst>
      <p:ext uri="{BB962C8B-B14F-4D97-AF65-F5344CB8AC3E}">
        <p14:creationId xmlns:p14="http://schemas.microsoft.com/office/powerpoint/2010/main" val="2777128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43FFDB-A398-4101-8975-61171FFBBA87}" type="datetimeFigureOut">
              <a:rPr lang="en-NZ" smtClean="0"/>
              <a:t>6/05/2025</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009CFD-A35F-4DAA-8CB9-64FF287B7970}" type="slidenum">
              <a:rPr lang="en-NZ" smtClean="0"/>
              <a:t>‹#›</a:t>
            </a:fld>
            <a:endParaRPr lang="en-NZ"/>
          </a:p>
        </p:txBody>
      </p:sp>
    </p:spTree>
    <p:extLst>
      <p:ext uri="{BB962C8B-B14F-4D97-AF65-F5344CB8AC3E}">
        <p14:creationId xmlns:p14="http://schemas.microsoft.com/office/powerpoint/2010/main" val="492005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37883"/>
            <a:ext cx="8722659" cy="1855693"/>
          </a:xfrm>
        </p:spPr>
        <p:txBody>
          <a:bodyPr>
            <a:normAutofit/>
          </a:bodyPr>
          <a:lstStyle/>
          <a:p>
            <a:r>
              <a:rPr lang="en-NZ" dirty="0" smtClean="0"/>
              <a:t>A little bit of </a:t>
            </a:r>
            <a:r>
              <a:rPr lang="en-NZ" dirty="0" err="1" smtClean="0"/>
              <a:t>palaeo</a:t>
            </a:r>
            <a:r>
              <a:rPr lang="en-NZ" dirty="0" smtClean="0"/>
              <a:t>-botany   </a:t>
            </a:r>
            <a:r>
              <a:rPr lang="en-NZ" sz="4400" dirty="0" smtClean="0"/>
              <a:t>and other interesting botanical facts</a:t>
            </a:r>
            <a:endParaRPr lang="en-NZ" sz="4400" dirty="0"/>
          </a:p>
        </p:txBody>
      </p:sp>
      <p:sp>
        <p:nvSpPr>
          <p:cNvPr id="3" name="Subtitle 2"/>
          <p:cNvSpPr>
            <a:spLocks noGrp="1"/>
          </p:cNvSpPr>
          <p:nvPr>
            <p:ph type="subTitle" idx="1"/>
          </p:nvPr>
        </p:nvSpPr>
        <p:spPr>
          <a:xfrm>
            <a:off x="1524000" y="2823882"/>
            <a:ext cx="8910918" cy="2433918"/>
          </a:xfrm>
        </p:spPr>
        <p:txBody>
          <a:bodyPr/>
          <a:lstStyle/>
          <a:p>
            <a:r>
              <a:rPr lang="en-NZ" dirty="0" smtClean="0"/>
              <a:t>Ancient ? </a:t>
            </a:r>
          </a:p>
          <a:p>
            <a:r>
              <a:rPr lang="en-NZ" dirty="0"/>
              <a:t>o</a:t>
            </a:r>
            <a:r>
              <a:rPr lang="en-NZ" dirty="0" smtClean="0"/>
              <a:t>r</a:t>
            </a:r>
          </a:p>
          <a:p>
            <a:r>
              <a:rPr lang="en-NZ" dirty="0" smtClean="0"/>
              <a:t>Modern?</a:t>
            </a:r>
            <a:endParaRPr lang="en-NZ"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2393577"/>
            <a:ext cx="3451412" cy="375172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4187" y="2393576"/>
            <a:ext cx="2980766" cy="3200400"/>
          </a:xfrm>
          <a:prstGeom prst="rect">
            <a:avLst/>
          </a:prstGeom>
        </p:spPr>
      </p:pic>
    </p:spTree>
    <p:extLst>
      <p:ext uri="{BB962C8B-B14F-4D97-AF65-F5344CB8AC3E}">
        <p14:creationId xmlns:p14="http://schemas.microsoft.com/office/powerpoint/2010/main" val="1422862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NZ" sz="2800" dirty="0" smtClean="0"/>
              <a:t>90% of the world’s plants are flowering plants.  They put in an appearance c. 140 </a:t>
            </a:r>
            <a:r>
              <a:rPr lang="en-NZ" sz="2800" dirty="0" err="1" smtClean="0"/>
              <a:t>m.y.a</a:t>
            </a:r>
            <a:r>
              <a:rPr lang="en-NZ" sz="2800" dirty="0" smtClean="0"/>
              <a:t>., but didn’t diversify until c. 66 </a:t>
            </a:r>
            <a:r>
              <a:rPr lang="en-NZ" sz="2800" dirty="0" err="1" smtClean="0"/>
              <a:t>m.y.a</a:t>
            </a:r>
            <a:r>
              <a:rPr lang="en-NZ" sz="2800" dirty="0" smtClean="0"/>
              <a:t>.  The Cretaceous was bad for dinosaurs but good for flowering plants.  One of the earliest flowering families was the </a:t>
            </a:r>
            <a:r>
              <a:rPr lang="en-NZ" sz="2800" dirty="0" err="1" smtClean="0"/>
              <a:t>Proteaceae</a:t>
            </a:r>
            <a:r>
              <a:rPr lang="en-NZ" sz="2800" dirty="0" smtClean="0"/>
              <a:t>.  In NZ we only have two extant plants in this family – </a:t>
            </a:r>
            <a:r>
              <a:rPr lang="en-NZ" sz="2800" i="1" dirty="0" err="1" smtClean="0"/>
              <a:t>Knightia</a:t>
            </a:r>
            <a:r>
              <a:rPr lang="en-NZ" sz="2800" i="1" dirty="0" smtClean="0"/>
              <a:t> </a:t>
            </a:r>
            <a:r>
              <a:rPr lang="en-NZ" sz="2800" i="1" dirty="0" err="1" smtClean="0"/>
              <a:t>excelsa</a:t>
            </a:r>
            <a:r>
              <a:rPr lang="en-NZ" sz="2800" dirty="0" smtClean="0"/>
              <a:t> (</a:t>
            </a:r>
            <a:r>
              <a:rPr lang="en-NZ" sz="2800" dirty="0" err="1" smtClean="0"/>
              <a:t>rewarewa</a:t>
            </a:r>
            <a:r>
              <a:rPr lang="en-NZ" sz="2800" dirty="0" smtClean="0"/>
              <a:t>) and </a:t>
            </a:r>
            <a:r>
              <a:rPr lang="en-NZ" sz="2800" i="1" dirty="0" err="1" smtClean="0"/>
              <a:t>Toronia</a:t>
            </a:r>
            <a:r>
              <a:rPr lang="en-NZ" sz="2800" i="1" dirty="0" smtClean="0"/>
              <a:t> </a:t>
            </a:r>
            <a:r>
              <a:rPr lang="en-NZ" sz="2800" i="1" dirty="0" err="1" smtClean="0"/>
              <a:t>toru</a:t>
            </a:r>
            <a:r>
              <a:rPr lang="en-NZ" sz="2800" dirty="0" smtClean="0"/>
              <a:t> (</a:t>
            </a:r>
            <a:r>
              <a:rPr lang="en-NZ" sz="2800" dirty="0" err="1" smtClean="0"/>
              <a:t>toru</a:t>
            </a:r>
            <a:r>
              <a:rPr lang="en-NZ" sz="2800" dirty="0" smtClean="0"/>
              <a:t>).</a:t>
            </a:r>
            <a:endParaRPr lang="en-NZ"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2035" y="2266624"/>
            <a:ext cx="3466306" cy="3466306"/>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1011" y="2266624"/>
            <a:ext cx="3482789" cy="348278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645" y="2266624"/>
            <a:ext cx="3645720" cy="2789470"/>
          </a:xfrm>
          <a:prstGeom prst="rect">
            <a:avLst/>
          </a:prstGeom>
        </p:spPr>
      </p:pic>
    </p:spTree>
    <p:extLst>
      <p:ext uri="{BB962C8B-B14F-4D97-AF65-F5344CB8AC3E}">
        <p14:creationId xmlns:p14="http://schemas.microsoft.com/office/powerpoint/2010/main" val="4265218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NZ" sz="2800" dirty="0" err="1" smtClean="0"/>
              <a:t>Drosera</a:t>
            </a:r>
            <a:r>
              <a:rPr lang="en-NZ" sz="2800" dirty="0" smtClean="0"/>
              <a:t> is the genus for sundews, some of our carnivorous flowering plants.  </a:t>
            </a:r>
            <a:r>
              <a:rPr lang="en-NZ" sz="2800" i="1" dirty="0" smtClean="0"/>
              <a:t>D. auriculata </a:t>
            </a:r>
            <a:r>
              <a:rPr lang="en-NZ" sz="2800" dirty="0" smtClean="0"/>
              <a:t>(left &amp; centre); note the smooth sepals,  </a:t>
            </a:r>
            <a:br>
              <a:rPr lang="en-NZ" sz="2800" dirty="0" smtClean="0"/>
            </a:br>
            <a:r>
              <a:rPr lang="en-NZ" sz="2800" dirty="0" smtClean="0"/>
              <a:t>&amp; </a:t>
            </a:r>
            <a:r>
              <a:rPr lang="en-NZ" sz="2800" i="1" dirty="0" smtClean="0"/>
              <a:t>D. </a:t>
            </a:r>
            <a:r>
              <a:rPr lang="en-NZ" sz="2800" i="1" dirty="0" err="1" smtClean="0"/>
              <a:t>binata</a:t>
            </a:r>
            <a:r>
              <a:rPr lang="en-NZ" sz="2800" i="1" dirty="0" smtClean="0"/>
              <a:t> (right).</a:t>
            </a:r>
            <a:endParaRPr lang="en-NZ"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199388"/>
            <a:ext cx="3206330" cy="320633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9758" y="2199387"/>
            <a:ext cx="3206330" cy="320633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1317" y="2199388"/>
            <a:ext cx="3206329" cy="3206329"/>
          </a:xfrm>
          <a:prstGeom prst="rect">
            <a:avLst/>
          </a:prstGeom>
        </p:spPr>
      </p:pic>
    </p:spTree>
    <p:extLst>
      <p:ext uri="{BB962C8B-B14F-4D97-AF65-F5344CB8AC3E}">
        <p14:creationId xmlns:p14="http://schemas.microsoft.com/office/powerpoint/2010/main" val="118659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NZ" sz="2800" i="1" dirty="0" err="1" smtClean="0"/>
              <a:t>Drosera</a:t>
            </a:r>
            <a:r>
              <a:rPr lang="en-NZ" sz="2800" i="1" dirty="0" smtClean="0"/>
              <a:t> </a:t>
            </a:r>
            <a:r>
              <a:rPr lang="en-NZ" sz="2800" i="1" dirty="0" err="1" smtClean="0"/>
              <a:t>gunniana</a:t>
            </a:r>
            <a:r>
              <a:rPr lang="en-NZ" sz="2800" dirty="0" smtClean="0"/>
              <a:t> was first described in New Zealand in 2001 in the Far North; it is also found in Australia. </a:t>
            </a:r>
            <a:r>
              <a:rPr lang="en-NZ" sz="2800" dirty="0"/>
              <a:t>It has gradually moved </a:t>
            </a:r>
            <a:r>
              <a:rPr lang="en-NZ" sz="2800" dirty="0" smtClean="0"/>
              <a:t>south as far as the Waikato.  It is found in scrubland at Mataia.  Compare the golden hairs on the sepals with the smooth sepals on </a:t>
            </a:r>
            <a:r>
              <a:rPr lang="en-NZ" sz="2800" i="1" dirty="0" smtClean="0"/>
              <a:t>D. auriculata.  </a:t>
            </a:r>
            <a:endParaRPr lang="en-NZ" sz="2800" i="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184417"/>
            <a:ext cx="5253318" cy="403288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6325" y="2184417"/>
            <a:ext cx="2883515" cy="4032888"/>
          </a:xfrm>
          <a:prstGeom prst="rect">
            <a:avLst/>
          </a:prstGeom>
        </p:spPr>
      </p:pic>
    </p:spTree>
    <p:extLst>
      <p:ext uri="{BB962C8B-B14F-4D97-AF65-F5344CB8AC3E}">
        <p14:creationId xmlns:p14="http://schemas.microsoft.com/office/powerpoint/2010/main" val="1261925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NZ" sz="2800" b="1" dirty="0" smtClean="0"/>
              <a:t>“The moa browse theory” – true or not?</a:t>
            </a:r>
            <a:br>
              <a:rPr lang="en-NZ" sz="2800" b="1" dirty="0" smtClean="0"/>
            </a:br>
            <a:r>
              <a:rPr lang="en-NZ" sz="2800" dirty="0" smtClean="0"/>
              <a:t>Moa evolved and co-existed with the plants of NZ for tens of millions of years.  To some it seems logical that the plants should have adapted to resist moa grazing.   Others are convinced that this is not so.  The moa gizzard was like a second stomach, and the birds swallowed hard stones, or gizzard stones, to help grind twigs &amp; small branches. </a:t>
            </a:r>
            <a:endParaRPr lang="en-NZ"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387600"/>
            <a:ext cx="3135208" cy="389466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6547" y="2387600"/>
            <a:ext cx="3739854" cy="373985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4516" y="2387600"/>
            <a:ext cx="3194348" cy="3589867"/>
          </a:xfrm>
          <a:prstGeom prst="rect">
            <a:avLst/>
          </a:prstGeom>
        </p:spPr>
      </p:pic>
    </p:spTree>
    <p:extLst>
      <p:ext uri="{BB962C8B-B14F-4D97-AF65-F5344CB8AC3E}">
        <p14:creationId xmlns:p14="http://schemas.microsoft.com/office/powerpoint/2010/main" val="2564946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NZ" sz="2800" i="1" dirty="0" err="1" smtClean="0"/>
              <a:t>Pseudopanax</a:t>
            </a:r>
            <a:r>
              <a:rPr lang="en-NZ" sz="2800" i="1" dirty="0" smtClean="0"/>
              <a:t> </a:t>
            </a:r>
            <a:r>
              <a:rPr lang="en-NZ" sz="2800" i="1" dirty="0" err="1" smtClean="0"/>
              <a:t>crassifolius</a:t>
            </a:r>
            <a:r>
              <a:rPr lang="en-NZ" sz="2800" dirty="0" smtClean="0"/>
              <a:t> (lancewood) has distinctive juvenile leaves, but once above the height of moa, the leaves change.  </a:t>
            </a:r>
            <a:r>
              <a:rPr lang="en-NZ" sz="2800" i="1" dirty="0" smtClean="0"/>
              <a:t>P. </a:t>
            </a:r>
            <a:r>
              <a:rPr lang="en-NZ" sz="2800" i="1" dirty="0" err="1" smtClean="0"/>
              <a:t>ferox</a:t>
            </a:r>
            <a:r>
              <a:rPr lang="en-NZ" sz="2800" i="1" dirty="0" smtClean="0"/>
              <a:t> </a:t>
            </a:r>
            <a:r>
              <a:rPr lang="en-NZ" sz="2800" dirty="0" smtClean="0"/>
              <a:t>doesn’t grow locally, but is easily distinguished by the hooked lobes crowded at the leaf base of juvenile leaves.  Moa never made it to the Chatham Islands, and the lancewoods there don’t have juvenile leaves.</a:t>
            </a:r>
            <a:endParaRPr lang="en-NZ" sz="2800" i="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6759" y="2348177"/>
            <a:ext cx="3567906" cy="340791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2412" y="2348177"/>
            <a:ext cx="3928533" cy="340791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8692" y="2348177"/>
            <a:ext cx="3407918" cy="3407918"/>
          </a:xfrm>
          <a:prstGeom prst="rect">
            <a:avLst/>
          </a:prstGeom>
        </p:spPr>
      </p:pic>
    </p:spTree>
    <p:extLst>
      <p:ext uri="{BB962C8B-B14F-4D97-AF65-F5344CB8AC3E}">
        <p14:creationId xmlns:p14="http://schemas.microsoft.com/office/powerpoint/2010/main" val="668848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NZ" sz="2800" i="1" dirty="0" err="1" smtClean="0"/>
              <a:t>Aciphylla</a:t>
            </a:r>
            <a:r>
              <a:rPr lang="en-NZ" sz="2800" i="1" dirty="0" smtClean="0"/>
              <a:t> </a:t>
            </a:r>
            <a:r>
              <a:rPr lang="en-NZ" sz="2800" dirty="0" smtClean="0"/>
              <a:t>spp. (wild Spaniards), such as </a:t>
            </a:r>
            <a:r>
              <a:rPr lang="en-NZ" sz="2800" i="1" dirty="0" smtClean="0"/>
              <a:t>A. </a:t>
            </a:r>
            <a:r>
              <a:rPr lang="en-NZ" sz="2800" i="1" dirty="0" err="1" smtClean="0"/>
              <a:t>colensoi</a:t>
            </a:r>
            <a:r>
              <a:rPr lang="en-NZ" sz="2800" i="1" dirty="0" smtClean="0"/>
              <a:t> </a:t>
            </a:r>
            <a:r>
              <a:rPr lang="en-NZ" sz="2800" dirty="0" smtClean="0"/>
              <a:t>(left), are in the carrot family and are therefore very palatable.  A moa trying to eat one would put its eyes in danger.  </a:t>
            </a:r>
            <a:r>
              <a:rPr lang="en-NZ" sz="2800" i="1" dirty="0" smtClean="0"/>
              <a:t>A. </a:t>
            </a:r>
            <a:r>
              <a:rPr lang="en-NZ" sz="2800" i="1" dirty="0" err="1" smtClean="0"/>
              <a:t>dieffenbachii</a:t>
            </a:r>
            <a:r>
              <a:rPr lang="en-NZ" sz="2800" dirty="0" smtClean="0"/>
              <a:t> (right) growing on the Chatham Islands has soft leaves.</a:t>
            </a:r>
            <a:endParaRPr lang="en-NZ" sz="2800" i="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3987" y="2182020"/>
            <a:ext cx="3861594" cy="3861594"/>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7474" y="2182020"/>
            <a:ext cx="3861593" cy="3861593"/>
          </a:xfrm>
          <a:prstGeom prst="rect">
            <a:avLst/>
          </a:prstGeom>
        </p:spPr>
      </p:pic>
    </p:spTree>
    <p:extLst>
      <p:ext uri="{BB962C8B-B14F-4D97-AF65-F5344CB8AC3E}">
        <p14:creationId xmlns:p14="http://schemas.microsoft.com/office/powerpoint/2010/main" val="643178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useBgFill="1">
        <p:nvSpPr>
          <p:cNvPr id="2" name="Title 1"/>
          <p:cNvSpPr>
            <a:spLocks noGrp="1"/>
          </p:cNvSpPr>
          <p:nvPr>
            <p:ph type="title"/>
          </p:nvPr>
        </p:nvSpPr>
        <p:spPr/>
        <p:txBody>
          <a:bodyPr>
            <a:normAutofit fontScale="90000"/>
          </a:bodyPr>
          <a:lstStyle/>
          <a:p>
            <a:pPr algn="ctr"/>
            <a:r>
              <a:rPr lang="en-NZ" sz="2800" dirty="0" smtClean="0"/>
              <a:t>Mimicry is another postulated example of being a moa deterrent.  The leaves of </a:t>
            </a:r>
            <a:r>
              <a:rPr lang="en-NZ" sz="2800" i="1" dirty="0" err="1" smtClean="0"/>
              <a:t>Pseudowintera</a:t>
            </a:r>
            <a:r>
              <a:rPr lang="en-NZ" sz="2800" i="1" dirty="0" smtClean="0"/>
              <a:t> </a:t>
            </a:r>
            <a:r>
              <a:rPr lang="en-NZ" sz="2800" i="1" dirty="0" err="1" smtClean="0"/>
              <a:t>colorata</a:t>
            </a:r>
            <a:r>
              <a:rPr lang="en-NZ" sz="2800" dirty="0" smtClean="0"/>
              <a:t> (</a:t>
            </a:r>
            <a:r>
              <a:rPr lang="en-NZ" sz="2800" dirty="0" err="1" smtClean="0"/>
              <a:t>horopita</a:t>
            </a:r>
            <a:r>
              <a:rPr lang="en-NZ" sz="2800" dirty="0" smtClean="0"/>
              <a:t>) on the left, have a foul taste, whereas the leaves of the similar-looking </a:t>
            </a:r>
            <a:r>
              <a:rPr lang="en-NZ" sz="2800" dirty="0" err="1" smtClean="0"/>
              <a:t>Alseuosmia</a:t>
            </a:r>
            <a:r>
              <a:rPr lang="en-NZ" sz="2800" dirty="0" smtClean="0"/>
              <a:t> </a:t>
            </a:r>
            <a:r>
              <a:rPr lang="en-NZ" sz="2800" dirty="0" err="1" smtClean="0"/>
              <a:t>pusilla</a:t>
            </a:r>
            <a:r>
              <a:rPr lang="en-NZ" sz="2800" dirty="0" smtClean="0"/>
              <a:t> on the right, do not.</a:t>
            </a:r>
            <a:endParaRPr lang="en-NZ"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29267" y="2096294"/>
            <a:ext cx="4089400" cy="40894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3973" y="2096294"/>
            <a:ext cx="4108028" cy="4108028"/>
          </a:xfrm>
          <a:prstGeom prst="rect">
            <a:avLst/>
          </a:prstGeom>
        </p:spPr>
      </p:pic>
    </p:spTree>
    <p:extLst>
      <p:ext uri="{BB962C8B-B14F-4D97-AF65-F5344CB8AC3E}">
        <p14:creationId xmlns:p14="http://schemas.microsoft.com/office/powerpoint/2010/main" val="2014432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NZ" sz="2800" dirty="0" smtClean="0"/>
              <a:t>The rhizomes of bracken (</a:t>
            </a:r>
            <a:r>
              <a:rPr lang="en-NZ" sz="2800" i="1" dirty="0" err="1" smtClean="0"/>
              <a:t>Pteridium</a:t>
            </a:r>
            <a:r>
              <a:rPr lang="en-NZ" sz="2800" i="1" dirty="0" smtClean="0"/>
              <a:t> </a:t>
            </a:r>
            <a:r>
              <a:rPr lang="en-NZ" sz="2800" i="1" dirty="0" err="1" smtClean="0"/>
              <a:t>esculentum</a:t>
            </a:r>
            <a:r>
              <a:rPr lang="en-NZ" sz="2800" dirty="0" smtClean="0"/>
              <a:t>) were a staple of the pre-European Maori diet, and bush was often burnt to encourage its growth.  All parts of the fern have proven to be toxic.</a:t>
            </a:r>
            <a:endParaRPr lang="en-NZ"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98478" y="1690688"/>
            <a:ext cx="4795044" cy="4795044"/>
          </a:xfrm>
        </p:spPr>
      </p:pic>
    </p:spTree>
    <p:extLst>
      <p:ext uri="{BB962C8B-B14F-4D97-AF65-F5344CB8AC3E}">
        <p14:creationId xmlns:p14="http://schemas.microsoft.com/office/powerpoint/2010/main" val="1499624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NZ" sz="2800" b="1" dirty="0" smtClean="0"/>
              <a:t>A little bit of frivolity!  </a:t>
            </a:r>
            <a:br>
              <a:rPr lang="en-NZ" sz="2800" b="1" dirty="0" smtClean="0"/>
            </a:br>
            <a:r>
              <a:rPr lang="en-NZ" sz="2800" dirty="0" smtClean="0"/>
              <a:t>Botanists sometimes have pet names for plants.  For obvious reasons </a:t>
            </a:r>
            <a:r>
              <a:rPr lang="en-NZ" sz="2800" i="1" dirty="0" err="1" smtClean="0"/>
              <a:t>Hymenophyllum</a:t>
            </a:r>
            <a:r>
              <a:rPr lang="en-NZ" sz="2800" i="1" dirty="0" smtClean="0"/>
              <a:t> </a:t>
            </a:r>
            <a:r>
              <a:rPr lang="en-NZ" sz="2800" i="1" dirty="0" err="1" smtClean="0"/>
              <a:t>flexuosum</a:t>
            </a:r>
            <a:r>
              <a:rPr lang="en-NZ" sz="2800" dirty="0" smtClean="0"/>
              <a:t> has the nickname of “frilly knickers”.  Usually found in rather damp gullies on rocks or roots of trees.  </a:t>
            </a:r>
            <a:endParaRPr lang="en-NZ"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2405857"/>
            <a:ext cx="3680618" cy="368061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7500" y="2405857"/>
            <a:ext cx="3680618" cy="3680618"/>
          </a:xfrm>
          <a:prstGeom prst="rect">
            <a:avLst/>
          </a:prstGeom>
        </p:spPr>
      </p:pic>
    </p:spTree>
    <p:extLst>
      <p:ext uri="{BB962C8B-B14F-4D97-AF65-F5344CB8AC3E}">
        <p14:creationId xmlns:p14="http://schemas.microsoft.com/office/powerpoint/2010/main" val="1864526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NZ" sz="2800" dirty="0" smtClean="0"/>
              <a:t>“Old hairy legs”.  The stipes, or stems of </a:t>
            </a:r>
            <a:r>
              <a:rPr lang="en-NZ" sz="2800" i="1" dirty="0" err="1" smtClean="0"/>
              <a:t>Lastreopsis</a:t>
            </a:r>
            <a:r>
              <a:rPr lang="en-NZ" sz="2800" i="1" dirty="0" smtClean="0"/>
              <a:t> </a:t>
            </a:r>
            <a:r>
              <a:rPr lang="en-NZ" sz="2800" i="1" dirty="0" err="1" smtClean="0"/>
              <a:t>hispida</a:t>
            </a:r>
            <a:r>
              <a:rPr lang="en-NZ" sz="2800" dirty="0" smtClean="0"/>
              <a:t> are densely covered in dark bristle-like scales and hairs.  </a:t>
            </a:r>
            <a:endParaRPr lang="en-NZ"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22399" y="1833826"/>
            <a:ext cx="4499239" cy="449923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3589" y="1833825"/>
            <a:ext cx="4499239" cy="4499239"/>
          </a:xfrm>
          <a:prstGeom prst="rect">
            <a:avLst/>
          </a:prstGeom>
        </p:spPr>
      </p:pic>
    </p:spTree>
    <p:extLst>
      <p:ext uri="{BB962C8B-B14F-4D97-AF65-F5344CB8AC3E}">
        <p14:creationId xmlns:p14="http://schemas.microsoft.com/office/powerpoint/2010/main" val="2890359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NZ" sz="2800" dirty="0" smtClean="0"/>
              <a:t>Mary White was born in Zimbabwe and attended the University of Cape Town, where she met her husband, a geologist.  They later moved to Australia, a country with some of the oldest fossil flora in the world.  In 1986 she wrote </a:t>
            </a:r>
            <a:r>
              <a:rPr lang="en-NZ" sz="2800" i="1" dirty="0" smtClean="0"/>
              <a:t>The Greening of Gondwana</a:t>
            </a:r>
            <a:r>
              <a:rPr lang="en-NZ" sz="2800" dirty="0" smtClean="0"/>
              <a:t>, which combines her interests in botany and geology, and illustrates how this flora has changed through time.</a:t>
            </a:r>
            <a:endParaRPr lang="en-NZ" sz="2800" dirty="0"/>
          </a:p>
        </p:txBody>
      </p:sp>
      <p:pic>
        <p:nvPicPr>
          <p:cNvPr id="4" name="Content Placeholder 3"/>
          <p:cNvPicPr>
            <a:picLocks noGrp="1" noChangeAspect="1"/>
          </p:cNvPicPr>
          <p:nvPr>
            <p:ph idx="1"/>
          </p:nvPr>
        </p:nvPicPr>
        <p:blipFill>
          <a:blip r:embed="rId2"/>
          <a:stretch>
            <a:fillRect/>
          </a:stretch>
        </p:blipFill>
        <p:spPr>
          <a:xfrm>
            <a:off x="4513582" y="2031999"/>
            <a:ext cx="3164835" cy="4144963"/>
          </a:xfrm>
        </p:spPr>
      </p:pic>
    </p:spTree>
    <p:extLst>
      <p:ext uri="{BB962C8B-B14F-4D97-AF65-F5344CB8AC3E}">
        <p14:creationId xmlns:p14="http://schemas.microsoft.com/office/powerpoint/2010/main" val="4061483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NZ" sz="2800" i="1" dirty="0" err="1" smtClean="0"/>
              <a:t>Leptopteris</a:t>
            </a:r>
            <a:r>
              <a:rPr lang="en-NZ" sz="2800" i="1" dirty="0" smtClean="0"/>
              <a:t> </a:t>
            </a:r>
            <a:r>
              <a:rPr lang="en-NZ" sz="2800" i="1" dirty="0" err="1" smtClean="0"/>
              <a:t>superba</a:t>
            </a:r>
            <a:r>
              <a:rPr lang="en-NZ" sz="2800" dirty="0" smtClean="0"/>
              <a:t>, or Prince of Wales feathers, grows in colder parts of the country.  It’s “brother” (i.e. in the same genus), </a:t>
            </a:r>
            <a:r>
              <a:rPr lang="en-NZ" sz="2800" i="1" dirty="0" smtClean="0"/>
              <a:t>L. </a:t>
            </a:r>
            <a:r>
              <a:rPr lang="en-NZ" sz="2800" i="1" dirty="0" err="1" smtClean="0"/>
              <a:t>hymenophylloides</a:t>
            </a:r>
            <a:r>
              <a:rPr lang="en-NZ" sz="2800" dirty="0" smtClean="0"/>
              <a:t>, used to be fancifully called Prince Andrew.  Who is the Prince of Wales</a:t>
            </a:r>
            <a:r>
              <a:rPr lang="en-NZ" sz="2800" smtClean="0"/>
              <a:t>’ brother </a:t>
            </a:r>
            <a:r>
              <a:rPr lang="en-NZ" sz="2800" dirty="0" smtClean="0"/>
              <a:t>now?  Prince Harry?</a:t>
            </a:r>
            <a:endParaRPr lang="en-NZ" sz="2800" i="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56735" y="2015067"/>
            <a:ext cx="4572000" cy="4572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266" y="2015068"/>
            <a:ext cx="4572000" cy="4572000"/>
          </a:xfrm>
          <a:prstGeom prst="rect">
            <a:avLst/>
          </a:prstGeom>
        </p:spPr>
      </p:pic>
    </p:spTree>
    <p:extLst>
      <p:ext uri="{BB962C8B-B14F-4D97-AF65-F5344CB8AC3E}">
        <p14:creationId xmlns:p14="http://schemas.microsoft.com/office/powerpoint/2010/main" val="2562990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NZ" sz="2800" i="1" dirty="0" err="1" smtClean="0"/>
              <a:t>Olearia</a:t>
            </a:r>
            <a:r>
              <a:rPr lang="en-NZ" sz="2800" i="1" dirty="0" smtClean="0"/>
              <a:t> </a:t>
            </a:r>
            <a:r>
              <a:rPr lang="en-NZ" sz="2800" i="1" dirty="0" err="1" smtClean="0"/>
              <a:t>furfuracea</a:t>
            </a:r>
            <a:r>
              <a:rPr lang="en-NZ" sz="2800" dirty="0" smtClean="0"/>
              <a:t> grows mostly in soils lacking in fertility.  Jokingly known as “Arkwright’s daisy.</a:t>
            </a:r>
            <a:endParaRPr lang="en-NZ" sz="2800" i="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1719" y="2014538"/>
            <a:ext cx="4443412" cy="444341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6013" y="2014538"/>
            <a:ext cx="4443412" cy="4443412"/>
          </a:xfrm>
          <a:prstGeom prst="rect">
            <a:avLst/>
          </a:prstGeom>
        </p:spPr>
      </p:pic>
    </p:spTree>
    <p:extLst>
      <p:ext uri="{BB962C8B-B14F-4D97-AF65-F5344CB8AC3E}">
        <p14:creationId xmlns:p14="http://schemas.microsoft.com/office/powerpoint/2010/main" val="845855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NZ" sz="2800" dirty="0" smtClean="0"/>
              <a:t>“Bot” Soc</a:t>
            </a:r>
            <a:endParaRPr lang="en-NZ" sz="2800" dirty="0"/>
          </a:p>
        </p:txBody>
      </p:sp>
      <p:pic>
        <p:nvPicPr>
          <p:cNvPr id="4" name="Content Placeholder 3"/>
          <p:cNvPicPr>
            <a:picLocks noGrp="1" noChangeAspect="1"/>
          </p:cNvPicPr>
          <p:nvPr>
            <p:ph idx="1"/>
          </p:nvPr>
        </p:nvPicPr>
        <p:blipFill>
          <a:blip r:embed="rId2"/>
          <a:stretch>
            <a:fillRect/>
          </a:stretch>
        </p:blipFill>
        <p:spPr>
          <a:xfrm flipH="1">
            <a:off x="1028699" y="5864796"/>
            <a:ext cx="123726" cy="9279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789" y="1296536"/>
            <a:ext cx="6951330" cy="466105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3156" y="1296536"/>
            <a:ext cx="4661055" cy="4661055"/>
          </a:xfrm>
          <a:prstGeom prst="rect">
            <a:avLst/>
          </a:prstGeom>
        </p:spPr>
      </p:pic>
    </p:spTree>
    <p:extLst>
      <p:ext uri="{BB962C8B-B14F-4D97-AF65-F5344CB8AC3E}">
        <p14:creationId xmlns:p14="http://schemas.microsoft.com/office/powerpoint/2010/main" val="2764169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NZ" sz="2800" dirty="0" smtClean="0"/>
              <a:t>“Bot” Soc</a:t>
            </a:r>
            <a:endParaRPr lang="en-NZ" sz="2800" dirty="0"/>
          </a:p>
        </p:txBody>
      </p:sp>
      <p:pic>
        <p:nvPicPr>
          <p:cNvPr id="4" name="Content Placeholder 3"/>
          <p:cNvPicPr>
            <a:picLocks noGrp="1" noChangeAspect="1"/>
          </p:cNvPicPr>
          <p:nvPr>
            <p:ph idx="1"/>
          </p:nvPr>
        </p:nvPicPr>
        <p:blipFill>
          <a:blip r:embed="rId2"/>
          <a:stretch>
            <a:fillRect/>
          </a:stretch>
        </p:blipFill>
        <p:spPr>
          <a:xfrm>
            <a:off x="838200" y="1911350"/>
            <a:ext cx="5801783"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6588" y="1911350"/>
            <a:ext cx="4351338" cy="4351338"/>
          </a:xfrm>
          <a:prstGeom prst="rect">
            <a:avLst/>
          </a:prstGeom>
        </p:spPr>
      </p:pic>
    </p:spTree>
    <p:extLst>
      <p:ext uri="{BB962C8B-B14F-4D97-AF65-F5344CB8AC3E}">
        <p14:creationId xmlns:p14="http://schemas.microsoft.com/office/powerpoint/2010/main" val="3757260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NZ" sz="2800" dirty="0" smtClean="0"/>
              <a:t>Adventure before dementia</a:t>
            </a:r>
            <a:endParaRPr lang="en-NZ" sz="2800" dirty="0"/>
          </a:p>
        </p:txBody>
      </p:sp>
      <p:pic>
        <p:nvPicPr>
          <p:cNvPr id="4" name="Content Placeholder 3"/>
          <p:cNvPicPr>
            <a:picLocks noGrp="1" noChangeAspect="1"/>
          </p:cNvPicPr>
          <p:nvPr>
            <p:ph idx="1"/>
          </p:nvPr>
        </p:nvPicPr>
        <p:blipFill>
          <a:blip r:embed="rId2"/>
          <a:stretch>
            <a:fillRect/>
          </a:stretch>
        </p:blipFill>
        <p:spPr>
          <a:xfrm>
            <a:off x="4103490" y="1443038"/>
            <a:ext cx="3911202" cy="5214937"/>
          </a:xfrm>
        </p:spPr>
      </p:pic>
    </p:spTree>
    <p:extLst>
      <p:ext uri="{BB962C8B-B14F-4D97-AF65-F5344CB8AC3E}">
        <p14:creationId xmlns:p14="http://schemas.microsoft.com/office/powerpoint/2010/main" val="1162917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4266" y="304800"/>
            <a:ext cx="10828867" cy="1470555"/>
          </a:xfrm>
          <a:solidFill>
            <a:schemeClr val="accent1">
              <a:lumMod val="40000"/>
              <a:lumOff val="60000"/>
            </a:schemeClr>
          </a:solidFill>
        </p:spPr>
        <p:txBody>
          <a:bodyPr>
            <a:normAutofit fontScale="90000"/>
          </a:bodyPr>
          <a:lstStyle/>
          <a:p>
            <a:pPr algn="ctr"/>
            <a:r>
              <a:rPr lang="en-NZ" sz="2800" dirty="0" smtClean="0"/>
              <a:t>So little change in </a:t>
            </a:r>
            <a:r>
              <a:rPr lang="en-NZ" sz="2800" smtClean="0"/>
              <a:t>400 </a:t>
            </a:r>
            <a:r>
              <a:rPr lang="en-NZ" sz="2800" smtClean="0"/>
              <a:t>million years</a:t>
            </a:r>
            <a:r>
              <a:rPr lang="en-NZ" sz="2800" dirty="0" smtClean="0"/>
              <a:t>.  </a:t>
            </a:r>
            <a:r>
              <a:rPr lang="en-NZ" sz="2800" i="1" dirty="0" err="1" smtClean="0"/>
              <a:t>Psilotum</a:t>
            </a:r>
            <a:r>
              <a:rPr lang="en-NZ" sz="2800" i="1" dirty="0" smtClean="0"/>
              <a:t> </a:t>
            </a:r>
            <a:r>
              <a:rPr lang="en-NZ" sz="2800" i="1" dirty="0" err="1" smtClean="0"/>
              <a:t>nudum</a:t>
            </a:r>
            <a:r>
              <a:rPr lang="en-NZ" sz="2800" dirty="0" smtClean="0"/>
              <a:t> (left &amp; centre) &amp; </a:t>
            </a:r>
            <a:r>
              <a:rPr lang="en-NZ" sz="2800" i="1" dirty="0" err="1" smtClean="0"/>
              <a:t>Tmesipteris</a:t>
            </a:r>
            <a:r>
              <a:rPr lang="en-NZ" sz="2800" dirty="0" smtClean="0"/>
              <a:t> spp. are primitive ancestors to our ferns.  They are rootless, the rhizomes having a symbiotic relationship with a fungus which enables the plants to live in quite arid environments.</a:t>
            </a:r>
            <a:endParaRPr lang="en-NZ"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4266" y="2099732"/>
            <a:ext cx="3357011" cy="336973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8272" y="2099731"/>
            <a:ext cx="3318933" cy="331893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4200" y="2099732"/>
            <a:ext cx="3318933" cy="3318933"/>
          </a:xfrm>
          <a:prstGeom prst="rect">
            <a:avLst/>
          </a:prstGeom>
        </p:spPr>
      </p:pic>
    </p:spTree>
    <p:extLst>
      <p:ext uri="{BB962C8B-B14F-4D97-AF65-F5344CB8AC3E}">
        <p14:creationId xmlns:p14="http://schemas.microsoft.com/office/powerpoint/2010/main" val="3909254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useBgFill="1">
        <p:nvSpPr>
          <p:cNvPr id="2" name="Title 1"/>
          <p:cNvSpPr>
            <a:spLocks noGrp="1"/>
          </p:cNvSpPr>
          <p:nvPr>
            <p:ph type="title"/>
          </p:nvPr>
        </p:nvSpPr>
        <p:spPr>
          <a:xfrm>
            <a:off x="838200" y="365125"/>
            <a:ext cx="5613400" cy="5053542"/>
          </a:xfrm>
        </p:spPr>
        <p:txBody>
          <a:bodyPr>
            <a:normAutofit/>
          </a:bodyPr>
          <a:lstStyle/>
          <a:p>
            <a:pPr algn="ctr"/>
            <a:r>
              <a:rPr lang="en-NZ" sz="2800" dirty="0" smtClean="0"/>
              <a:t>The right-hand branch of this early family tree of land plants shows how ancient the </a:t>
            </a:r>
            <a:r>
              <a:rPr lang="en-NZ" sz="2800" dirty="0" err="1" smtClean="0"/>
              <a:t>Lycopods</a:t>
            </a:r>
            <a:r>
              <a:rPr lang="en-NZ" sz="2800" dirty="0" smtClean="0"/>
              <a:t>, or clubmosses are.  The left-hand branch eventually led to ferns, conifers</a:t>
            </a:r>
            <a:r>
              <a:rPr lang="en-NZ" sz="2800" dirty="0"/>
              <a:t> </a:t>
            </a:r>
            <a:r>
              <a:rPr lang="en-NZ" sz="2800" dirty="0" smtClean="0"/>
              <a:t>and </a:t>
            </a:r>
            <a:r>
              <a:rPr lang="en-NZ" sz="2800" dirty="0" err="1" smtClean="0"/>
              <a:t>ginkgos</a:t>
            </a:r>
            <a:r>
              <a:rPr lang="en-NZ" sz="2800" dirty="0" smtClean="0"/>
              <a:t>.  It was many hundreds of thousands of years before flowering plants put in an appearance.</a:t>
            </a:r>
            <a:endParaRPr lang="en-NZ" sz="2800" dirty="0"/>
          </a:p>
        </p:txBody>
      </p:sp>
      <p:pic>
        <p:nvPicPr>
          <p:cNvPr id="4" name="Content Placeholder 3"/>
          <p:cNvPicPr>
            <a:picLocks noGrp="1" noChangeAspect="1"/>
          </p:cNvPicPr>
          <p:nvPr>
            <p:ph idx="1"/>
          </p:nvPr>
        </p:nvPicPr>
        <p:blipFill>
          <a:blip r:embed="rId2"/>
          <a:stretch>
            <a:fillRect/>
          </a:stretch>
        </p:blipFill>
        <p:spPr>
          <a:xfrm>
            <a:off x="7136632" y="212725"/>
            <a:ext cx="4724400" cy="6432860"/>
          </a:xfrm>
        </p:spPr>
      </p:pic>
    </p:spTree>
    <p:extLst>
      <p:ext uri="{BB962C8B-B14F-4D97-AF65-F5344CB8AC3E}">
        <p14:creationId xmlns:p14="http://schemas.microsoft.com/office/powerpoint/2010/main" val="2472328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1267" y="483658"/>
            <a:ext cx="10515600" cy="1125009"/>
          </a:xfrm>
        </p:spPr>
        <p:txBody>
          <a:bodyPr>
            <a:noAutofit/>
          </a:bodyPr>
          <a:lstStyle/>
          <a:p>
            <a:pPr algn="ctr"/>
            <a:r>
              <a:rPr lang="en-NZ" sz="2800" dirty="0" smtClean="0"/>
              <a:t>The early giant clubmoss flora contained tree-like plants with an unbranched trunk which forked repeatedly into a crown.  They had cones which contained spores.  In </a:t>
            </a:r>
            <a:r>
              <a:rPr lang="en-NZ" sz="2800" dirty="0"/>
              <a:t>the northern hemisphere </a:t>
            </a:r>
            <a:r>
              <a:rPr lang="en-NZ" sz="2800" dirty="0" smtClean="0"/>
              <a:t>they grew in equatorial swamps and formed huge coal measures</a:t>
            </a:r>
            <a:endParaRPr lang="en-NZ"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13200" y="1809221"/>
            <a:ext cx="3794539" cy="4829175"/>
          </a:xfrm>
        </p:spPr>
      </p:pic>
    </p:spTree>
    <p:extLst>
      <p:ext uri="{BB962C8B-B14F-4D97-AF65-F5344CB8AC3E}">
        <p14:creationId xmlns:p14="http://schemas.microsoft.com/office/powerpoint/2010/main" val="2337253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NZ" sz="2800" dirty="0" smtClean="0"/>
              <a:t>Now we only have herbaceous </a:t>
            </a:r>
            <a:r>
              <a:rPr lang="en-NZ" sz="2800" dirty="0" err="1" smtClean="0"/>
              <a:t>lycopods</a:t>
            </a:r>
            <a:r>
              <a:rPr lang="en-NZ" sz="2800" dirty="0" smtClean="0"/>
              <a:t>.  </a:t>
            </a:r>
            <a:r>
              <a:rPr lang="en-NZ" sz="2800" i="1" dirty="0" err="1" smtClean="0"/>
              <a:t>Lycopodiella</a:t>
            </a:r>
            <a:r>
              <a:rPr lang="en-NZ" sz="2800" i="1" dirty="0" smtClean="0"/>
              <a:t> </a:t>
            </a:r>
            <a:r>
              <a:rPr lang="en-NZ" sz="2800" i="1" dirty="0" err="1" smtClean="0"/>
              <a:t>cernua</a:t>
            </a:r>
            <a:r>
              <a:rPr lang="en-NZ" sz="2800" dirty="0" smtClean="0"/>
              <a:t> has pendulous cones which shed thousands of minute spores when ripe.  The horizontal stems loop across the ground – a handy device for climbing steep banks.</a:t>
            </a:r>
            <a:endParaRPr lang="en-NZ" sz="2800" i="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2172493"/>
            <a:ext cx="4209627" cy="420962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4173" y="2172493"/>
            <a:ext cx="4209627" cy="4209627"/>
          </a:xfrm>
          <a:prstGeom prst="rect">
            <a:avLst/>
          </a:prstGeom>
        </p:spPr>
      </p:pic>
    </p:spTree>
    <p:extLst>
      <p:ext uri="{BB962C8B-B14F-4D97-AF65-F5344CB8AC3E}">
        <p14:creationId xmlns:p14="http://schemas.microsoft.com/office/powerpoint/2010/main" val="3332952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useBgFill="1">
        <p:nvSpPr>
          <p:cNvPr id="2" name="Title 1"/>
          <p:cNvSpPr>
            <a:spLocks noGrp="1"/>
          </p:cNvSpPr>
          <p:nvPr>
            <p:ph type="title"/>
          </p:nvPr>
        </p:nvSpPr>
        <p:spPr/>
        <p:txBody>
          <a:bodyPr>
            <a:normAutofit fontScale="90000"/>
          </a:bodyPr>
          <a:lstStyle/>
          <a:p>
            <a:pPr algn="ctr"/>
            <a:r>
              <a:rPr lang="en-NZ" sz="2800" i="1" dirty="0" smtClean="0"/>
              <a:t>Lycopodium </a:t>
            </a:r>
            <a:r>
              <a:rPr lang="en-NZ" sz="2800" i="1" dirty="0" err="1" smtClean="0"/>
              <a:t>deuterodensum</a:t>
            </a:r>
            <a:r>
              <a:rPr lang="en-NZ" sz="2800" i="1" dirty="0" smtClean="0"/>
              <a:t> </a:t>
            </a:r>
            <a:r>
              <a:rPr lang="en-NZ" sz="2800" dirty="0" smtClean="0"/>
              <a:t>grows upright on stems that contain silica.  A bunch of those stems, tied with a string of flax or cabbage tree, made a pioneer’s pot scrubber.  Good for cleaning a porridge pot, one can imagine.</a:t>
            </a:r>
            <a:r>
              <a:rPr lang="en-NZ" sz="2800" i="1" dirty="0" smtClean="0"/>
              <a:t>  </a:t>
            </a:r>
            <a:r>
              <a:rPr lang="en-NZ" sz="2800" dirty="0" smtClean="0"/>
              <a:t>The cones stand upright, like candles in a candelabra.</a:t>
            </a:r>
            <a:endParaRPr lang="en-NZ"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67935" y="2282561"/>
            <a:ext cx="3964094" cy="3964094"/>
          </a:xfrm>
        </p:spPr>
      </p:pic>
      <p:pic>
        <p:nvPicPr>
          <p:cNvPr id="5" name="Picture 4"/>
          <p:cNvPicPr>
            <a:picLocks noChangeAspect="1"/>
          </p:cNvPicPr>
          <p:nvPr/>
        </p:nvPicPr>
        <p:blipFill>
          <a:blip r:embed="rId3"/>
          <a:stretch>
            <a:fillRect/>
          </a:stretch>
        </p:blipFill>
        <p:spPr>
          <a:xfrm rot="5400000">
            <a:off x="6807881" y="2411897"/>
            <a:ext cx="3964094" cy="3705422"/>
          </a:xfrm>
          <a:prstGeom prst="rect">
            <a:avLst/>
          </a:prstGeom>
        </p:spPr>
      </p:pic>
    </p:spTree>
    <p:extLst>
      <p:ext uri="{BB962C8B-B14F-4D97-AF65-F5344CB8AC3E}">
        <p14:creationId xmlns:p14="http://schemas.microsoft.com/office/powerpoint/2010/main" val="3694570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useBgFill="1">
        <p:nvSpPr>
          <p:cNvPr id="2" name="Title 1"/>
          <p:cNvSpPr>
            <a:spLocks noGrp="1"/>
          </p:cNvSpPr>
          <p:nvPr>
            <p:ph type="title"/>
          </p:nvPr>
        </p:nvSpPr>
        <p:spPr/>
        <p:txBody>
          <a:bodyPr>
            <a:normAutofit fontScale="90000"/>
          </a:bodyPr>
          <a:lstStyle/>
          <a:p>
            <a:pPr algn="ctr"/>
            <a:r>
              <a:rPr lang="en-NZ" sz="2800" i="1" dirty="0" smtClean="0"/>
              <a:t>Lycopodium </a:t>
            </a:r>
            <a:r>
              <a:rPr lang="en-NZ" sz="2800" i="1" dirty="0" err="1" smtClean="0"/>
              <a:t>volubile</a:t>
            </a:r>
            <a:r>
              <a:rPr lang="en-NZ" sz="2800" dirty="0" smtClean="0"/>
              <a:t> is a scrambling plant often seen growing on clay roadside banks.  The sterile branches have flattened leaves, the fertile branches have pendulous cones.  </a:t>
            </a:r>
            <a:r>
              <a:rPr lang="en-NZ" sz="2800" i="1" dirty="0" err="1" smtClean="0"/>
              <a:t>Phlegmariurus</a:t>
            </a:r>
            <a:r>
              <a:rPr lang="en-NZ" sz="2800" i="1" dirty="0" smtClean="0"/>
              <a:t> </a:t>
            </a:r>
            <a:r>
              <a:rPr lang="en-NZ" sz="2800" i="1" dirty="0" err="1" smtClean="0"/>
              <a:t>billardierei</a:t>
            </a:r>
            <a:r>
              <a:rPr lang="en-NZ" sz="2800" dirty="0" smtClean="0"/>
              <a:t> is also a lycophyte.</a:t>
            </a:r>
            <a:endParaRPr lang="en-NZ" sz="2800" i="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90688"/>
            <a:ext cx="4622801" cy="4622801"/>
          </a:xfrm>
        </p:spPr>
      </p:pic>
      <p:pic>
        <p:nvPicPr>
          <p:cNvPr id="3" name="Picture 2"/>
          <p:cNvPicPr>
            <a:picLocks noChangeAspect="1"/>
          </p:cNvPicPr>
          <p:nvPr/>
        </p:nvPicPr>
        <p:blipFill>
          <a:blip r:embed="rId3"/>
          <a:stretch>
            <a:fillRect/>
          </a:stretch>
        </p:blipFill>
        <p:spPr>
          <a:xfrm rot="16200000">
            <a:off x="6295667" y="1967275"/>
            <a:ext cx="4667970" cy="4114796"/>
          </a:xfrm>
          <a:prstGeom prst="rect">
            <a:avLst/>
          </a:prstGeom>
        </p:spPr>
      </p:pic>
    </p:spTree>
    <p:extLst>
      <p:ext uri="{BB962C8B-B14F-4D97-AF65-F5344CB8AC3E}">
        <p14:creationId xmlns:p14="http://schemas.microsoft.com/office/powerpoint/2010/main" val="19613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NZ" sz="2800" dirty="0" smtClean="0"/>
              <a:t>The </a:t>
            </a:r>
            <a:r>
              <a:rPr lang="en-NZ" sz="2800" dirty="0" err="1" smtClean="0"/>
              <a:t>Ophioglossaceae</a:t>
            </a:r>
            <a:r>
              <a:rPr lang="en-NZ" sz="2800" dirty="0" smtClean="0"/>
              <a:t> is one of the most primitive of our fern families.  </a:t>
            </a:r>
            <a:r>
              <a:rPr lang="en-NZ" sz="2800" i="1" dirty="0" err="1" smtClean="0"/>
              <a:t>Ophioglossum</a:t>
            </a:r>
            <a:r>
              <a:rPr lang="en-NZ" sz="2800" i="1" dirty="0" smtClean="0"/>
              <a:t> </a:t>
            </a:r>
            <a:r>
              <a:rPr lang="en-NZ" sz="2800" dirty="0" smtClean="0"/>
              <a:t>(adder’s tongue) </a:t>
            </a:r>
            <a:r>
              <a:rPr lang="en-NZ" sz="2800" i="1" dirty="0" err="1" smtClean="0"/>
              <a:t>petiolatum</a:t>
            </a:r>
            <a:r>
              <a:rPr lang="en-NZ" sz="2800" i="1" dirty="0" smtClean="0"/>
              <a:t>, </a:t>
            </a:r>
            <a:r>
              <a:rPr lang="en-NZ" sz="2800" dirty="0" smtClean="0"/>
              <a:t> with a threat category of Nationally critical, is a summer-green fern.  It can be seen growing on the roadside at Omaha.</a:t>
            </a:r>
            <a:endParaRPr lang="en-NZ"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4375" y="2029619"/>
            <a:ext cx="3829188" cy="2870994"/>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5973" y="2029619"/>
            <a:ext cx="3829188" cy="287099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7571" y="2029619"/>
            <a:ext cx="2656229" cy="3232904"/>
          </a:xfrm>
          <a:prstGeom prst="rect">
            <a:avLst/>
          </a:prstGeom>
        </p:spPr>
      </p:pic>
    </p:spTree>
    <p:extLst>
      <p:ext uri="{BB962C8B-B14F-4D97-AF65-F5344CB8AC3E}">
        <p14:creationId xmlns:p14="http://schemas.microsoft.com/office/powerpoint/2010/main" val="41391138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TotalTime>
  <Words>873</Words>
  <Application>Microsoft Office PowerPoint</Application>
  <PresentationFormat>Custom</PresentationFormat>
  <Paragraphs>27</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A little bit of palaeo-botany   and other interesting botanical facts</vt:lpstr>
      <vt:lpstr>Mary White was born in Zimbabwe and attended the University of Cape Town, where she met her husband, a geologist.  They later moved to Australia, a country with some of the oldest fossil flora in the world.  In 1986 she wrote The Greening of Gondwana, which combines her interests in botany and geology, and illustrates how this flora has changed through time.</vt:lpstr>
      <vt:lpstr>So little change in 400 million years.  Psilotum nudum (left &amp; centre) &amp; Tmesipteris spp. are primitive ancestors to our ferns.  They are rootless, the rhizomes having a symbiotic relationship with a fungus which enables the plants to live in quite arid environments.</vt:lpstr>
      <vt:lpstr>The right-hand branch of this early family tree of land plants shows how ancient the Lycopods, or clubmosses are.  The left-hand branch eventually led to ferns, conifers and ginkgos.  It was many hundreds of thousands of years before flowering plants put in an appearance.</vt:lpstr>
      <vt:lpstr>The early giant clubmoss flora contained tree-like plants with an unbranched trunk which forked repeatedly into a crown.  They had cones which contained spores.  In the northern hemisphere they grew in equatorial swamps and formed huge coal measures</vt:lpstr>
      <vt:lpstr>Now we only have herbaceous lycopods.  Lycopodiella cernua has pendulous cones which shed thousands of minute spores when ripe.  The horizontal stems loop across the ground – a handy device for climbing steep banks.</vt:lpstr>
      <vt:lpstr>Lycopodium deuterodensum grows upright on stems that contain silica.  A bunch of those stems, tied with a string of flax or cabbage tree, made a pioneer’s pot scrubber.  Good for cleaning a porridge pot, one can imagine.  The cones stand upright, like candles in a candelabra.</vt:lpstr>
      <vt:lpstr>Lycopodium volubile is a scrambling plant often seen growing on clay roadside banks.  The sterile branches have flattened leaves, the fertile branches have pendulous cones.  Phlegmariurus billardierei is also a lycophyte.</vt:lpstr>
      <vt:lpstr>The Ophioglossaceae is one of the most primitive of our fern families.  Ophioglossum (adder’s tongue) petiolatum,  with a threat category of Nationally critical, is a summer-green fern.  It can be seen growing on the roadside at Omaha.</vt:lpstr>
      <vt:lpstr>90% of the world’s plants are flowering plants.  They put in an appearance c. 140 m.y.a., but didn’t diversify until c. 66 m.y.a.  The Cretaceous was bad for dinosaurs but good for flowering plants.  One of the earliest flowering families was the Proteaceae.  In NZ we only have two extant plants in this family – Knightia excelsa (rewarewa) and Toronia toru (toru).</vt:lpstr>
      <vt:lpstr>Drosera is the genus for sundews, some of our carnivorous flowering plants.  D. auriculata (left &amp; centre); note the smooth sepals,   &amp; D. binata (right).</vt:lpstr>
      <vt:lpstr>Drosera gunniana was first described in New Zealand in 2001 in the Far North; it is also found in Australia. It has gradually moved south as far as the Waikato.  It is found in scrubland at Mataia.  Compare the golden hairs on the sepals with the smooth sepals on D. auriculata.  </vt:lpstr>
      <vt:lpstr>“The moa browse theory” – true or not? Moa evolved and co-existed with the plants of NZ for tens of millions of years.  To some it seems logical that the plants should have adapted to resist moa grazing.   Others are convinced that this is not so.  The moa gizzard was like a second stomach, and the birds swallowed hard stones, or gizzard stones, to help grind twigs &amp; small branches. </vt:lpstr>
      <vt:lpstr>Pseudopanax crassifolius (lancewood) has distinctive juvenile leaves, but once above the height of moa, the leaves change.  P. ferox doesn’t grow locally, but is easily distinguished by the hooked lobes crowded at the leaf base of juvenile leaves.  Moa never made it to the Chatham Islands, and the lancewoods there don’t have juvenile leaves.</vt:lpstr>
      <vt:lpstr>Aciphylla spp. (wild Spaniards), such as A. colensoi (left), are in the carrot family and are therefore very palatable.  A moa trying to eat one would put its eyes in danger.  A. dieffenbachii (right) growing on the Chatham Islands has soft leaves.</vt:lpstr>
      <vt:lpstr>Mimicry is another postulated example of being a moa deterrent.  The leaves of Pseudowintera colorata (horopita) on the left, have a foul taste, whereas the leaves of the similar-looking Alseuosmia pusilla on the right, do not.</vt:lpstr>
      <vt:lpstr>The rhizomes of bracken (Pteridium esculentum) were a staple of the pre-European Maori diet, and bush was often burnt to encourage its growth.  All parts of the fern have proven to be toxic.</vt:lpstr>
      <vt:lpstr>A little bit of frivolity!   Botanists sometimes have pet names for plants.  For obvious reasons Hymenophyllum flexuosum has the nickname of “frilly knickers”.  Usually found in rather damp gullies on rocks or roots of trees.  </vt:lpstr>
      <vt:lpstr>“Old hairy legs”.  The stipes, or stems of Lastreopsis hispida are densely covered in dark bristle-like scales and hairs.  </vt:lpstr>
      <vt:lpstr>Leptopteris superba, or Prince of Wales feathers, grows in colder parts of the country.  It’s “brother” (i.e. in the same genus), L. hymenophylloides, used to be fancifully called Prince Andrew.  Who is the Prince of Wales’ brother now?  Prince Harry?</vt:lpstr>
      <vt:lpstr>Olearia furfuracea grows mostly in soils lacking in fertility.  Jokingly known as “Arkwright’s daisy.</vt:lpstr>
      <vt:lpstr>“Bot” Soc</vt:lpstr>
      <vt:lpstr>“Bot” Soc</vt:lpstr>
      <vt:lpstr>Adventure before dementia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little bit of palaeo-botany   and other interesting botanical facts</dc:title>
  <dc:creator>Maureen Young</dc:creator>
  <cp:lastModifiedBy>Anne</cp:lastModifiedBy>
  <cp:revision>47</cp:revision>
  <dcterms:created xsi:type="dcterms:W3CDTF">2025-03-09T00:47:41Z</dcterms:created>
  <dcterms:modified xsi:type="dcterms:W3CDTF">2025-05-06T06:27:49Z</dcterms:modified>
</cp:coreProperties>
</file>